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handoutMasterIdLst>
    <p:handoutMasterId r:id="rId12"/>
  </p:handoutMasterIdLst>
  <p:sldIdLst>
    <p:sldId id="256" r:id="rId4"/>
    <p:sldId id="260" r:id="rId5"/>
    <p:sldId id="263" r:id="rId7"/>
    <p:sldId id="281" r:id="rId8"/>
    <p:sldId id="289" r:id="rId9"/>
    <p:sldId id="290" r:id="rId10"/>
    <p:sldId id="28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5" userDrawn="1">
          <p15:clr>
            <a:srgbClr val="A4A3A4"/>
          </p15:clr>
        </p15:guide>
        <p15:guide id="2" pos="38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7D31"/>
    <a:srgbClr val="10418A"/>
    <a:srgbClr val="829CC2"/>
    <a:srgbClr val="E7E6E6"/>
    <a:srgbClr val="F2F2F2"/>
    <a:srgbClr val="BDD7EE"/>
    <a:srgbClr val="17478B"/>
    <a:srgbClr val="F3F5F9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9" autoAdjust="0"/>
    <p:restoredTop sz="94660"/>
  </p:normalViewPr>
  <p:slideViewPr>
    <p:cSldViewPr snapToGrid="0" showGuides="1">
      <p:cViewPr varScale="1">
        <p:scale>
          <a:sx n="133" d="100"/>
          <a:sy n="133" d="100"/>
        </p:scale>
        <p:origin x="144" y="564"/>
      </p:cViewPr>
      <p:guideLst>
        <p:guide orient="horz" pos="405"/>
        <p:guide pos="38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390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6F1ED-2260-47E9-A520-720FC6F466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A696DE-D046-4CAE-B89D-E6300096D6C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604BC-9517-4F41-BB19-C4C653BB97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54293-0E50-4377-85DA-E5452D7F9B4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-20067"/>
            <a:ext cx="12192000" cy="762970"/>
          </a:xfrm>
          <a:prstGeom prst="rect">
            <a:avLst/>
          </a:prstGeom>
          <a:solidFill>
            <a:schemeClr val="accent1"/>
          </a:solidFill>
        </p:spPr>
        <p:txBody>
          <a:bodyPr wrap="square" lIns="216000" anchor="ctr" anchorCtr="0">
            <a:noAutofit/>
          </a:bodyPr>
          <a:lstStyle/>
          <a:p>
            <a:endParaRPr lang="en-US" altLang="zh-CN" sz="2000" b="1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-20067"/>
            <a:ext cx="12192000" cy="762970"/>
          </a:xfrm>
          <a:prstGeom prst="rect">
            <a:avLst/>
          </a:prstGeom>
          <a:solidFill>
            <a:schemeClr val="accent1"/>
          </a:solidFill>
        </p:spPr>
        <p:txBody>
          <a:bodyPr wrap="square" lIns="216000" anchor="ctr" anchorCtr="0">
            <a:noAutofit/>
          </a:bodyPr>
          <a:lstStyle/>
          <a:p>
            <a:endParaRPr lang="en-US" altLang="zh-CN" sz="2000" b="1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039B5-CE58-4C05-ACEF-C70A905FFA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17F69-64E9-4312-A2E8-4A5CCD8538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1.png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5.jpeg"/><Relationship Id="rId15" Type="http://schemas.openxmlformats.org/officeDocument/2006/relationships/tags" Target="../tags/tag11.xml"/><Relationship Id="rId14" Type="http://schemas.openxmlformats.org/officeDocument/2006/relationships/image" Target="../media/image4.png"/><Relationship Id="rId13" Type="http://schemas.openxmlformats.org/officeDocument/2006/relationships/tags" Target="../tags/tag10.xml"/><Relationship Id="rId12" Type="http://schemas.openxmlformats.org/officeDocument/2006/relationships/image" Target="../media/image3.png"/><Relationship Id="rId11" Type="http://schemas.openxmlformats.org/officeDocument/2006/relationships/tags" Target="../tags/tag9.xml"/><Relationship Id="rId10" Type="http://schemas.openxmlformats.org/officeDocument/2006/relationships/image" Target="../media/image2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image" Target="../media/image6.png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8" Type="http://schemas.openxmlformats.org/officeDocument/2006/relationships/slideLayout" Target="../slideLayouts/slideLayout1.xml"/><Relationship Id="rId27" Type="http://schemas.openxmlformats.org/officeDocument/2006/relationships/image" Target="../media/image11.png"/><Relationship Id="rId26" Type="http://schemas.openxmlformats.org/officeDocument/2006/relationships/image" Target="../media/image10.png"/><Relationship Id="rId25" Type="http://schemas.openxmlformats.org/officeDocument/2006/relationships/image" Target="../media/image9.png"/><Relationship Id="rId24" Type="http://schemas.openxmlformats.org/officeDocument/2006/relationships/tags" Target="../tags/tag31.xml"/><Relationship Id="rId23" Type="http://schemas.openxmlformats.org/officeDocument/2006/relationships/tags" Target="../tags/tag30.xml"/><Relationship Id="rId22" Type="http://schemas.openxmlformats.org/officeDocument/2006/relationships/tags" Target="../tags/tag29.xml"/><Relationship Id="rId21" Type="http://schemas.openxmlformats.org/officeDocument/2006/relationships/tags" Target="../tags/tag28.xml"/><Relationship Id="rId20" Type="http://schemas.openxmlformats.org/officeDocument/2006/relationships/tags" Target="../tags/tag27.xml"/><Relationship Id="rId2" Type="http://schemas.openxmlformats.org/officeDocument/2006/relationships/tags" Target="../tags/tag12.xml"/><Relationship Id="rId19" Type="http://schemas.openxmlformats.org/officeDocument/2006/relationships/tags" Target="../tags/tag26.xml"/><Relationship Id="rId18" Type="http://schemas.openxmlformats.org/officeDocument/2006/relationships/tags" Target="../tags/tag25.xml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image" Target="../media/image8.png"/><Relationship Id="rId14" Type="http://schemas.openxmlformats.org/officeDocument/2006/relationships/tags" Target="../tags/tag22.xml"/><Relationship Id="rId13" Type="http://schemas.openxmlformats.org/officeDocument/2006/relationships/image" Target="../media/image7.png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6565" y="1541780"/>
            <a:ext cx="11278870" cy="1762760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zh-CN" sz="6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5G</a:t>
            </a:r>
            <a:r>
              <a:rPr lang="zh-CN" altLang="en-US" sz="6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基本原理及关键技术</a:t>
            </a:r>
            <a:r>
              <a:rPr lang="zh-CN" altLang="en-US" sz="6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介绍</a:t>
            </a:r>
            <a:endParaRPr lang="zh-CN" altLang="en-US" sz="6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-20068"/>
            <a:ext cx="12192000" cy="1232011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《计算机通信与网络》</a:t>
            </a: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课程报告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66845" y="3921760"/>
            <a:ext cx="4009390" cy="1325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5000"/>
              </a:lnSpc>
              <a:spcBef>
                <a:spcPts val="600"/>
              </a:spcBef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计算机本硕博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2301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  <a:spcBef>
                <a:spcPts val="600"/>
              </a:spcBef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学号：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U202315763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  <a:spcBef>
                <a:spcPts val="600"/>
              </a:spcBef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姓名：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王家乐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 flipV="1">
            <a:off x="-1" y="3603468"/>
            <a:ext cx="12191999" cy="104760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20000">
                <a:srgbClr val="EE3F17"/>
              </a:gs>
              <a:gs pos="88000">
                <a:srgbClr val="40B4C0"/>
              </a:gs>
              <a:gs pos="100000">
                <a:srgbClr val="004C97"/>
              </a:gs>
            </a:gsLst>
            <a:lin ang="0" scaled="1"/>
          </a:gradFill>
          <a:ln w="9525">
            <a:noFill/>
            <a:miter lim="800000"/>
          </a:ln>
        </p:spPr>
        <p:txBody>
          <a:bodyPr rot="10800000"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zh-CN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65" y="5454015"/>
            <a:ext cx="4547870" cy="1035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0067"/>
            <a:ext cx="12192000" cy="762970"/>
          </a:xfrm>
          <a:prstGeom prst="rect">
            <a:avLst/>
          </a:prstGeom>
          <a:noFill/>
        </p:spPr>
        <p:txBody>
          <a:bodyPr wrap="square" lIns="216000" anchor="ctr" anchorCtr="0">
            <a:noAutofit/>
          </a:bodyPr>
          <a:lstStyle/>
          <a:p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600" b="1" spc="300" dirty="0">
                <a:solidFill>
                  <a:schemeClr val="bg1"/>
                </a:solidFill>
                <a:ea typeface="+mn-lt"/>
                <a:cs typeface="Times New Roman" panose="02020603050405020304" pitchFamily="18" charset="0"/>
              </a:rPr>
              <a:t>01 </a:t>
            </a:r>
            <a:r>
              <a:rPr lang="en-US" altLang="zh-CN" sz="3600" b="1" spc="300" dirty="0">
                <a:solidFill>
                  <a:schemeClr val="bg1"/>
                </a:solidFill>
                <a:latin typeface="+mn-ea"/>
              </a:rPr>
              <a:t>5G</a:t>
            </a: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总体介绍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: 圆角 45"/>
          <p:cNvSpPr/>
          <p:nvPr>
            <p:custDataLst>
              <p:tags r:id="rId1"/>
            </p:custDataLst>
          </p:nvPr>
        </p:nvSpPr>
        <p:spPr>
          <a:xfrm>
            <a:off x="422910" y="2305050"/>
            <a:ext cx="5557520" cy="3285490"/>
          </a:xfrm>
          <a:prstGeom prst="roundRect">
            <a:avLst>
              <a:gd name="adj" fmla="val 5160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2"/>
            </p:custDataLst>
          </p:nvPr>
        </p:nvSpPr>
        <p:spPr>
          <a:xfrm>
            <a:off x="422910" y="3091815"/>
            <a:ext cx="5519420" cy="2377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eMBB – Enhanced Mobile Broadband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 Data Rate: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4K/8K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视频、云游戏、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XR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等大带宽业务</a:t>
            </a:r>
            <a:b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Massive MIMO: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通过大规模天线阵列提升频谱效率和系统容量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URLLC – Ultra-Reliable Low-Latency Communications</a:t>
            </a:r>
            <a:b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Low Latency Design: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采用短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TTI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、灵活帧结构降低端到端时延</a:t>
            </a:r>
            <a:b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High Reliability: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多链路冗余、边缘计算保证关键业务可靠性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mMTC – Massive Machine Type Communications</a:t>
            </a:r>
            <a:b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Massive Connections: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支持海量物联网终端接入</a:t>
            </a:r>
            <a:b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Energy-Efficient Design: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通过窄带物联网等技术降低终端功耗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>
            <p:custDataLst>
              <p:tags r:id="rId3"/>
            </p:custDataLst>
          </p:nvPr>
        </p:nvSpPr>
        <p:spPr>
          <a:xfrm>
            <a:off x="2772410" y="2091690"/>
            <a:ext cx="113157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22275" y="992505"/>
            <a:ext cx="11416030" cy="962660"/>
            <a:chOff x="665" y="1563"/>
            <a:chExt cx="17978" cy="1516"/>
          </a:xfrm>
        </p:grpSpPr>
        <p:sp>
          <p:nvSpPr>
            <p:cNvPr id="14" name="矩形: 圆角 13"/>
            <p:cNvSpPr/>
            <p:nvPr/>
          </p:nvSpPr>
          <p:spPr>
            <a:xfrm>
              <a:off x="4341" y="1563"/>
              <a:ext cx="14302" cy="1517"/>
            </a:xfrm>
            <a:prstGeom prst="roundRect">
              <a:avLst>
                <a:gd name="adj" fmla="val 1988"/>
              </a:avLst>
            </a:prstGeom>
            <a:solidFill>
              <a:schemeClr val="accent1">
                <a:alpha val="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lnSpc>
                  <a:spcPct val="15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zh-CN" altLang="en-US" sz="17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移动业务从语音、短信到高清视频、云游戏等，对无线网络更大带宽与更高容量提出需求</a:t>
              </a:r>
              <a:endParaRPr lang="zh-CN" altLang="en-US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zh-CN" altLang="en-US" sz="17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车联网、远程医疗等新业务，对低时延、高可靠提出严苛指标，传统</a:t>
              </a:r>
              <a:r>
                <a:rPr lang="en-US" altLang="zh-CN" sz="17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4G </a:t>
              </a:r>
              <a:r>
                <a:rPr lang="zh-CN" altLang="en-US" sz="17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网络难以满足</a:t>
              </a:r>
              <a:endParaRPr lang="zh-CN" altLang="en-US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665" y="1563"/>
              <a:ext cx="3676" cy="1517"/>
            </a:xfrm>
            <a:prstGeom prst="roundRect">
              <a:avLst>
                <a:gd name="adj" fmla="val 1988"/>
              </a:avLst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>
                <a:lnSpc>
                  <a:spcPct val="130000"/>
                </a:lnSpc>
                <a:buClr>
                  <a:schemeClr val="accent1"/>
                </a:buClr>
              </a:pPr>
              <a:r>
                <a:rPr lang="en-US" altLang="zh-CN" sz="19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5G</a:t>
              </a:r>
              <a:r>
                <a:rPr lang="zh-CN" altLang="en-US" sz="19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技术发展需求</a:t>
              </a:r>
              <a:endParaRPr lang="zh-CN" altLang="en-US" sz="19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  <a:buClr>
                  <a:schemeClr val="accent1"/>
                </a:buClr>
              </a:pPr>
              <a:r>
                <a:rPr lang="zh-CN" altLang="en-US" sz="19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业务场景与应用驱动</a:t>
              </a:r>
              <a:endParaRPr lang="zh-CN" altLang="en-US" sz="19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9065" y="105952"/>
            <a:ext cx="483164" cy="489861"/>
            <a:chOff x="886602" y="418195"/>
            <a:chExt cx="1440000" cy="1440000"/>
          </a:xfrm>
          <a:solidFill>
            <a:schemeClr val="bg1">
              <a:alpha val="71000"/>
            </a:schemeClr>
          </a:solidFill>
        </p:grpSpPr>
        <p:sp>
          <p:nvSpPr>
            <p:cNvPr id="2" name="矩形 1"/>
            <p:cNvSpPr/>
            <p:nvPr/>
          </p:nvSpPr>
          <p:spPr>
            <a:xfrm>
              <a:off x="886602" y="418195"/>
              <a:ext cx="720000" cy="720000"/>
            </a:xfrm>
            <a:prstGeom prst="rect">
              <a:avLst/>
            </a:prstGeom>
            <a:grpFill/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246602" y="778195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0" name="矩形: 圆角 39"/>
          <p:cNvSpPr/>
          <p:nvPr>
            <p:custDataLst>
              <p:tags r:id="rId4"/>
            </p:custDataLst>
          </p:nvPr>
        </p:nvSpPr>
        <p:spPr>
          <a:xfrm>
            <a:off x="6321425" y="2305050"/>
            <a:ext cx="5516880" cy="3285490"/>
          </a:xfrm>
          <a:prstGeom prst="roundRect">
            <a:avLst>
              <a:gd name="adj" fmla="val 5160"/>
            </a:avLst>
          </a:prstGeom>
          <a:solidFill>
            <a:schemeClr val="bg1">
              <a:alpha val="58000"/>
            </a:schemeClr>
          </a:solidFill>
          <a:ln w="19050">
            <a:solidFill>
              <a:schemeClr val="accent1">
                <a:alpha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5"/>
            </p:custDataLst>
          </p:nvPr>
        </p:nvSpPr>
        <p:spPr>
          <a:xfrm>
            <a:off x="8507730" y="2094230"/>
            <a:ext cx="131572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742950" y="2536825"/>
            <a:ext cx="2627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多类型业务的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网络要求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6478905" y="2536825"/>
            <a:ext cx="2887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3GPP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8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50" y="106045"/>
            <a:ext cx="2356485" cy="537210"/>
          </a:xfrm>
          <a:prstGeom prst="rect">
            <a:avLst/>
          </a:prstGeom>
        </p:spPr>
      </p:pic>
      <p:pic>
        <p:nvPicPr>
          <p:cNvPr id="4" name="图片 3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496435" y="2362200"/>
            <a:ext cx="1159510" cy="9436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69075" y="3138170"/>
            <a:ext cx="2312035" cy="21818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926830" y="2597785"/>
            <a:ext cx="2860040" cy="157480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9223375" y="4333240"/>
            <a:ext cx="23329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5G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目标网是多层次组网结构，包括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Sub3G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C-band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和毫米波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59765" y="5909945"/>
            <a:ext cx="10896600" cy="722630"/>
            <a:chOff x="1039" y="9307"/>
            <a:chExt cx="17160" cy="1138"/>
          </a:xfrm>
        </p:grpSpPr>
        <p:grpSp>
          <p:nvGrpSpPr>
            <p:cNvPr id="34" name="组合 33"/>
            <p:cNvGrpSpPr/>
            <p:nvPr/>
          </p:nvGrpSpPr>
          <p:grpSpPr>
            <a:xfrm>
              <a:off x="1039" y="9307"/>
              <a:ext cx="17160" cy="1138"/>
              <a:chOff x="-51206" y="5562419"/>
              <a:chExt cx="13310571" cy="61053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196947" y="5597673"/>
                <a:ext cx="12062418" cy="56549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279844" y="5562419"/>
                <a:ext cx="11877837" cy="6105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2000" b="1" kern="1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5G</a:t>
                </a:r>
                <a:r>
                  <a:rPr lang="zh-CN" altLang="en-US" sz="2000" b="1" kern="1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网络将提供</a:t>
                </a:r>
                <a:r>
                  <a:rPr lang="en-US" altLang="zh-CN" sz="2000" b="1" kern="100" dirty="0">
                    <a:solidFill>
                      <a:srgbClr val="FFFF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20</a:t>
                </a:r>
                <a:r>
                  <a:rPr lang="zh-CN" altLang="en-US" sz="2000" b="1" kern="1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倍于</a:t>
                </a:r>
                <a:r>
                  <a:rPr lang="en-US" altLang="zh-CN" sz="2000" b="1" kern="1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LTE</a:t>
                </a:r>
                <a:r>
                  <a:rPr lang="zh-CN" altLang="en-US" sz="2000" b="1" kern="1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的小区容量，</a:t>
                </a:r>
                <a:r>
                  <a:rPr lang="en-US" altLang="zh-CN" sz="2000" b="1" kern="100" dirty="0">
                    <a:solidFill>
                      <a:srgbClr val="FFFF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10</a:t>
                </a:r>
                <a:r>
                  <a:rPr lang="zh-CN" altLang="en-US" sz="2000" b="1" kern="1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倍的用户体验，</a:t>
                </a:r>
                <a:r>
                  <a:rPr lang="en-US" altLang="zh-CN" sz="2000" b="1" kern="100" dirty="0">
                    <a:solidFill>
                      <a:srgbClr val="FFFF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10</a:t>
                </a:r>
                <a:r>
                  <a:rPr lang="zh-CN" altLang="en-US" sz="2000" b="1" kern="100" dirty="0">
                    <a:solidFill>
                      <a:srgbClr val="FFFF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分之</a:t>
                </a:r>
                <a:r>
                  <a:rPr lang="en-US" altLang="zh-CN" sz="2000" b="1" kern="100" dirty="0">
                    <a:solidFill>
                      <a:srgbClr val="FFFF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1</a:t>
                </a:r>
                <a:r>
                  <a:rPr lang="zh-CN" altLang="en-US" sz="2000" b="1" kern="1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的</a:t>
                </a:r>
                <a:r>
                  <a:rPr lang="zh-CN" altLang="en-US" sz="2000" b="1" kern="1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空口时延</a:t>
                </a:r>
                <a:endParaRPr lang="zh-CN" altLang="en-US" sz="2000" b="1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  <a:p>
                <a:pPr algn="ctr"/>
                <a:r>
                  <a:rPr lang="en-US" altLang="zh-CN" sz="2000" b="1" kern="1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5G</a:t>
                </a:r>
                <a:r>
                  <a:rPr lang="zh-CN" altLang="en-US" sz="2000" b="1" kern="1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网络需同时满足</a:t>
                </a:r>
                <a:r>
                  <a:rPr lang="en-US" altLang="zh-CN" sz="2000" b="1" kern="100" dirty="0">
                    <a:solidFill>
                      <a:srgbClr val="FFFF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eMBB</a:t>
                </a:r>
                <a:r>
                  <a:rPr lang="zh-CN" altLang="en-US" sz="2000" b="1" kern="1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、</a:t>
                </a:r>
                <a:r>
                  <a:rPr lang="en-US" altLang="zh-CN" sz="2000" b="1" kern="100" dirty="0">
                    <a:solidFill>
                      <a:srgbClr val="FFFF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uRLLC</a:t>
                </a:r>
                <a:r>
                  <a:rPr lang="zh-CN" altLang="en-US" sz="2000" b="1" kern="1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和</a:t>
                </a:r>
                <a:r>
                  <a:rPr lang="en-US" altLang="zh-CN" sz="2000" b="1" kern="100" dirty="0">
                    <a:solidFill>
                      <a:srgbClr val="FFFF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mMTC</a:t>
                </a:r>
                <a:endParaRPr lang="en-US" altLang="zh-CN" sz="2000" b="1" kern="100" dirty="0">
                  <a:solidFill>
                    <a:srgbClr val="FFFF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-51206" y="5605385"/>
                <a:ext cx="1248153" cy="54823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chemeClr val="accent1"/>
                </a:solidFill>
              </a:ln>
            </p:spPr>
            <p:txBody>
              <a:bodyPr wrap="square" lIns="0" tIns="0" rIns="0" bIns="0" anchor="ctr" anchorCtr="1">
                <a:noAutofit/>
              </a:bodyPr>
              <a:lstStyle/>
              <a:p>
                <a:endParaRPr lang="en-US" altLang="zh-CN" sz="3200" b="1" dirty="0">
                  <a:solidFill>
                    <a:srgbClr val="14326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2" name="图片 21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1232" y="9443"/>
              <a:ext cx="1223" cy="86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53" grpId="0" animBg="1"/>
      <p:bldP spid="53" grpId="1" animBg="1"/>
      <p:bldP spid="19" grpId="0"/>
      <p:bldP spid="19" grpId="1"/>
      <p:bldP spid="43" grpId="0"/>
      <p:bldP spid="43" grpId="1"/>
      <p:bldP spid="40" grpId="0" animBg="1"/>
      <p:bldP spid="40" grpId="1" animBg="1"/>
      <p:bldP spid="41" grpId="0" animBg="1"/>
      <p:bldP spid="41" grpId="1" animBg="1"/>
      <p:bldP spid="20" grpId="0"/>
      <p:bldP spid="20" grpId="1"/>
      <p:bldP spid="21" grpId="0"/>
      <p:bldP spid="2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0067"/>
            <a:ext cx="12192000" cy="762970"/>
          </a:xfrm>
          <a:prstGeom prst="rect">
            <a:avLst/>
          </a:prstGeom>
          <a:noFill/>
        </p:spPr>
        <p:txBody>
          <a:bodyPr wrap="square" lIns="216000" anchor="ctr" anchorCtr="0">
            <a:noAutofit/>
          </a:bodyPr>
          <a:lstStyle/>
          <a:p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600" b="1" spc="300" dirty="0">
                <a:solidFill>
                  <a:schemeClr val="bg1"/>
                </a:solidFill>
                <a:ea typeface="+mn-lt"/>
                <a:cs typeface="Times New Roman" panose="02020603050405020304" pitchFamily="18" charset="0"/>
              </a:rPr>
              <a:t>02 5G</a:t>
            </a: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9065" y="105952"/>
            <a:ext cx="483164" cy="489861"/>
            <a:chOff x="886602" y="418195"/>
            <a:chExt cx="1440000" cy="1440000"/>
          </a:xfrm>
          <a:solidFill>
            <a:schemeClr val="bg1">
              <a:alpha val="71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886602" y="418195"/>
              <a:ext cx="720000" cy="720000"/>
            </a:xfrm>
            <a:prstGeom prst="rect">
              <a:avLst/>
            </a:prstGeom>
            <a:grpFill/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246602" y="778195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50" y="106045"/>
            <a:ext cx="2356485" cy="537210"/>
          </a:xfrm>
          <a:prstGeom prst="rect">
            <a:avLst/>
          </a:prstGeom>
        </p:spPr>
      </p:pic>
      <p:sp>
        <p:nvSpPr>
          <p:cNvPr id="17" name="矩形: 圆角 16"/>
          <p:cNvSpPr/>
          <p:nvPr/>
        </p:nvSpPr>
        <p:spPr>
          <a:xfrm>
            <a:off x="380365" y="993140"/>
            <a:ext cx="919480" cy="553021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2">
                  <a:alpha val="50000"/>
                </a:schemeClr>
              </a:gs>
              <a:gs pos="50000">
                <a:schemeClr val="bg2">
                  <a:alpha val="0"/>
                </a:schemeClr>
              </a:gs>
              <a:gs pos="100000">
                <a:schemeClr val="bg2">
                  <a:alpha val="50000"/>
                </a:schemeClr>
              </a:gs>
            </a:gsLst>
            <a:lin ang="5400000" scaled="1"/>
          </a:gradFill>
          <a:ln w="31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723900" sx="102000" sy="102000" algn="ctr" rotWithShape="0">
              <a:srgbClr val="1E2B4D">
                <a:alpha val="8000"/>
              </a:srgbClr>
            </a:outerShdw>
          </a:effectLst>
        </p:spPr>
        <p:txBody>
          <a:bodyPr vert="mongolianVert" lIns="90170" tIns="46990" rIns="90170" bIns="46990" rtlCol="0" anchor="ctr" anchorCtr="1"/>
          <a:p>
            <a:pPr algn="ctr" defTabSz="457200"/>
            <a:r>
              <a:rPr lang="en-US" altLang="zh-CN" sz="2000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NSA 3x/SA 2 </a:t>
            </a:r>
            <a:r>
              <a:rPr lang="zh-CN" altLang="en-US" sz="2000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选型、语音演进与</a:t>
            </a:r>
            <a:r>
              <a:rPr lang="en-US" altLang="zh-CN" sz="2000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 </a:t>
            </a:r>
            <a:endParaRPr lang="en-US" altLang="zh-CN" sz="2000" b="1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algn="ctr" defTabSz="457200"/>
            <a:r>
              <a:rPr lang="en-US" altLang="zh-CN" sz="2000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CU-DU/CloudRAN </a:t>
            </a:r>
            <a:r>
              <a:rPr lang="zh-CN" altLang="en-US" sz="2000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云化</a:t>
            </a:r>
            <a:endParaRPr lang="zh-CN" altLang="en-US" sz="2000" b="1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62" name="矩形: 圆角 1061"/>
          <p:cNvSpPr/>
          <p:nvPr>
            <p:custDataLst>
              <p:tags r:id="rId2"/>
            </p:custDataLst>
          </p:nvPr>
        </p:nvSpPr>
        <p:spPr>
          <a:xfrm>
            <a:off x="1866900" y="1002030"/>
            <a:ext cx="501015" cy="412115"/>
          </a:xfrm>
          <a:prstGeom prst="roundRect">
            <a:avLst>
              <a:gd name="adj" fmla="val 198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algn="ctr">
              <a:lnSpc>
                <a:spcPct val="130000"/>
              </a:lnSpc>
              <a:buClr>
                <a:schemeClr val="accent1"/>
              </a:buClr>
            </a:pP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3" name="矩形: 圆角 1062"/>
          <p:cNvSpPr/>
          <p:nvPr>
            <p:custDataLst>
              <p:tags r:id="rId3"/>
            </p:custDataLst>
          </p:nvPr>
        </p:nvSpPr>
        <p:spPr>
          <a:xfrm>
            <a:off x="1866900" y="1409700"/>
            <a:ext cx="4322445" cy="22866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9" name="矩形: 圆角 1068"/>
          <p:cNvSpPr/>
          <p:nvPr>
            <p:custDataLst>
              <p:tags r:id="rId4"/>
            </p:custDataLst>
          </p:nvPr>
        </p:nvSpPr>
        <p:spPr>
          <a:xfrm>
            <a:off x="2367915" y="1002665"/>
            <a:ext cx="3820795" cy="406400"/>
          </a:xfrm>
          <a:prstGeom prst="roundRect">
            <a:avLst>
              <a:gd name="adj" fmla="val 198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algn="l">
              <a:lnSpc>
                <a:spcPct val="130000"/>
              </a:lnSpc>
              <a:buClr>
                <a:schemeClr val="accent1"/>
              </a:buClr>
            </a:pPr>
            <a:r>
              <a:rPr lang="en-US" altLang="zh-CN" sz="1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NG-RAN </a:t>
            </a:r>
            <a:r>
              <a:rPr lang="zh-CN" altLang="en-US" sz="1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总体架构</a:t>
            </a:r>
            <a:endParaRPr lang="zh-CN" altLang="en-US" sz="19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762" t="3305"/>
          <a:stretch>
            <a:fillRect/>
          </a:stretch>
        </p:blipFill>
        <p:spPr>
          <a:xfrm>
            <a:off x="2466975" y="1430655"/>
            <a:ext cx="3121660" cy="144018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1936115" y="2865755"/>
            <a:ext cx="41840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gNB/ng-eNB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组成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NG-RAN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接入网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AMF/UPF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构成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5GC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，通过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接口相连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Xn/NG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为关键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5G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: 圆角 1061"/>
          <p:cNvSpPr/>
          <p:nvPr>
            <p:custDataLst>
              <p:tags r:id="rId8"/>
            </p:custDataLst>
          </p:nvPr>
        </p:nvSpPr>
        <p:spPr>
          <a:xfrm>
            <a:off x="6896100" y="1007745"/>
            <a:ext cx="501015" cy="412115"/>
          </a:xfrm>
          <a:prstGeom prst="roundRect">
            <a:avLst>
              <a:gd name="adj" fmla="val 198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p>
            <a:pPr algn="ctr">
              <a:lnSpc>
                <a:spcPct val="130000"/>
              </a:lnSpc>
              <a:buClr>
                <a:schemeClr val="accent1"/>
              </a:buClr>
            </a:pP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62"/>
          <p:cNvSpPr/>
          <p:nvPr>
            <p:custDataLst>
              <p:tags r:id="rId9"/>
            </p:custDataLst>
          </p:nvPr>
        </p:nvSpPr>
        <p:spPr>
          <a:xfrm>
            <a:off x="6896100" y="1415415"/>
            <a:ext cx="4322445" cy="22866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p>
            <a:pPr>
              <a:lnSpc>
                <a:spcPct val="150000"/>
              </a:lnSpc>
              <a:buClr>
                <a:schemeClr val="accent1"/>
              </a:buClr>
            </a:pP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068"/>
          <p:cNvSpPr/>
          <p:nvPr>
            <p:custDataLst>
              <p:tags r:id="rId10"/>
            </p:custDataLst>
          </p:nvPr>
        </p:nvSpPr>
        <p:spPr>
          <a:xfrm>
            <a:off x="7397115" y="1008380"/>
            <a:ext cx="3820795" cy="406400"/>
          </a:xfrm>
          <a:prstGeom prst="roundRect">
            <a:avLst>
              <a:gd name="adj" fmla="val 198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p>
            <a:pPr algn="l">
              <a:lnSpc>
                <a:spcPct val="130000"/>
              </a:lnSpc>
              <a:buClr>
                <a:schemeClr val="accent1"/>
              </a:buClr>
            </a:pPr>
            <a:r>
              <a:rPr lang="en-US" altLang="zh-CN" sz="1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NSA / SA </a:t>
            </a:r>
            <a:r>
              <a:rPr lang="zh-CN" altLang="en-US" sz="1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组网</a:t>
            </a:r>
            <a:endParaRPr lang="zh-CN" altLang="en-US" sz="19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6896100" y="2871470"/>
            <a:ext cx="43510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NSA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Option 3x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：复用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LTE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，影响现网小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SA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</a:t>
            </a:r>
            <a:r>
              <a:rPr lang="en-US" altLang="zh-CN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Option 2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：端到端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5G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核心网能力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网络从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NSA 3x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平滑演进到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SA 2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238365" y="1414780"/>
            <a:ext cx="1499870" cy="144018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6461" t="3131" r="6841" b="4143"/>
          <a:stretch>
            <a:fillRect/>
          </a:stretch>
        </p:blipFill>
        <p:spPr>
          <a:xfrm>
            <a:off x="9319895" y="1423035"/>
            <a:ext cx="1405255" cy="1440180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>
            <p:custDataLst>
              <p:tags r:id="rId16"/>
            </p:custDataLst>
          </p:nvPr>
        </p:nvCxnSpPr>
        <p:spPr>
          <a:xfrm flipV="1">
            <a:off x="8829675" y="2179955"/>
            <a:ext cx="438785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7" name="矩形: 圆角 1061"/>
          <p:cNvSpPr/>
          <p:nvPr>
            <p:custDataLst>
              <p:tags r:id="rId17"/>
            </p:custDataLst>
          </p:nvPr>
        </p:nvSpPr>
        <p:spPr>
          <a:xfrm>
            <a:off x="1866900" y="3844925"/>
            <a:ext cx="501015" cy="412115"/>
          </a:xfrm>
          <a:prstGeom prst="roundRect">
            <a:avLst>
              <a:gd name="adj" fmla="val 198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p>
            <a:pPr algn="ctr">
              <a:lnSpc>
                <a:spcPct val="130000"/>
              </a:lnSpc>
              <a:buClr>
                <a:schemeClr val="accent1"/>
              </a:buClr>
            </a:pP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: 圆角 1062"/>
          <p:cNvSpPr/>
          <p:nvPr>
            <p:custDataLst>
              <p:tags r:id="rId18"/>
            </p:custDataLst>
          </p:nvPr>
        </p:nvSpPr>
        <p:spPr>
          <a:xfrm>
            <a:off x="1866900" y="4252595"/>
            <a:ext cx="4322445" cy="22866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p>
            <a:pPr>
              <a:lnSpc>
                <a:spcPct val="150000"/>
              </a:lnSpc>
              <a:buClr>
                <a:schemeClr val="accent1"/>
              </a:buClr>
            </a:pP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: 圆角 1068"/>
          <p:cNvSpPr/>
          <p:nvPr>
            <p:custDataLst>
              <p:tags r:id="rId19"/>
            </p:custDataLst>
          </p:nvPr>
        </p:nvSpPr>
        <p:spPr>
          <a:xfrm>
            <a:off x="2367915" y="3845560"/>
            <a:ext cx="3820795" cy="406400"/>
          </a:xfrm>
          <a:prstGeom prst="roundRect">
            <a:avLst>
              <a:gd name="adj" fmla="val 198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p>
            <a:pPr algn="l">
              <a:lnSpc>
                <a:spcPct val="130000"/>
              </a:lnSpc>
              <a:buClr>
                <a:schemeClr val="accent1"/>
              </a:buClr>
            </a:pPr>
            <a:r>
              <a:rPr lang="en-US" altLang="zh-CN" sz="1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语音承载（</a:t>
            </a:r>
            <a:r>
              <a:rPr lang="en-US" altLang="zh-CN" sz="1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VoLTE / VoNR</a:t>
            </a:r>
            <a:r>
              <a:rPr lang="zh-CN" altLang="en-US" sz="1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9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20"/>
            </p:custDataLst>
          </p:nvPr>
        </p:nvSpPr>
        <p:spPr>
          <a:xfrm>
            <a:off x="1936115" y="5708650"/>
            <a:ext cx="4184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NSA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：以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VoLTE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承载语音，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CSFB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兜底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SA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：以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VoNR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为主，回落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VoLTE/CSFB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矩形: 圆角 1061"/>
          <p:cNvSpPr/>
          <p:nvPr>
            <p:custDataLst>
              <p:tags r:id="rId21"/>
            </p:custDataLst>
          </p:nvPr>
        </p:nvSpPr>
        <p:spPr>
          <a:xfrm>
            <a:off x="6896100" y="3850640"/>
            <a:ext cx="501015" cy="412115"/>
          </a:xfrm>
          <a:prstGeom prst="roundRect">
            <a:avLst>
              <a:gd name="adj" fmla="val 198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p>
            <a:pPr algn="ctr">
              <a:lnSpc>
                <a:spcPct val="130000"/>
              </a:lnSpc>
              <a:buClr>
                <a:schemeClr val="accent1"/>
              </a:buClr>
            </a:pPr>
            <a:r>
              <a: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: 圆角 1062"/>
          <p:cNvSpPr/>
          <p:nvPr>
            <p:custDataLst>
              <p:tags r:id="rId22"/>
            </p:custDataLst>
          </p:nvPr>
        </p:nvSpPr>
        <p:spPr>
          <a:xfrm>
            <a:off x="6896100" y="4258310"/>
            <a:ext cx="4322445" cy="22866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p>
            <a:pPr>
              <a:lnSpc>
                <a:spcPct val="150000"/>
              </a:lnSpc>
              <a:buClr>
                <a:schemeClr val="accent1"/>
              </a:buClr>
            </a:pP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: 圆角 1068"/>
          <p:cNvSpPr/>
          <p:nvPr>
            <p:custDataLst>
              <p:tags r:id="rId23"/>
            </p:custDataLst>
          </p:nvPr>
        </p:nvSpPr>
        <p:spPr>
          <a:xfrm>
            <a:off x="7397115" y="3851275"/>
            <a:ext cx="3820795" cy="406400"/>
          </a:xfrm>
          <a:prstGeom prst="roundRect">
            <a:avLst>
              <a:gd name="adj" fmla="val 198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p>
            <a:pPr algn="l">
              <a:lnSpc>
                <a:spcPct val="130000"/>
              </a:lnSpc>
              <a:buClr>
                <a:schemeClr val="accent1"/>
              </a:buClr>
            </a:pPr>
            <a:r>
              <a:rPr lang="en-US" altLang="zh-CN" sz="1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CU-DU / CloudRAN </a:t>
            </a:r>
            <a:r>
              <a:rPr lang="zh-CN" altLang="en-US" sz="1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云化架构</a:t>
            </a:r>
            <a:endParaRPr lang="zh-CN" altLang="en-US" sz="19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24"/>
            </p:custDataLst>
          </p:nvPr>
        </p:nvSpPr>
        <p:spPr>
          <a:xfrm>
            <a:off x="6896100" y="5714365"/>
            <a:ext cx="43218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CloudRAN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Option2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高层切分，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CP/UP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解耦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云化后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可资源池化、弹性扩缩容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与智能运维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9" name="图片 48"/>
          <p:cNvPicPr/>
          <p:nvPr/>
        </p:nvPicPr>
        <p:blipFill>
          <a:blip r:embed="rId25"/>
          <a:stretch>
            <a:fillRect/>
          </a:stretch>
        </p:blipFill>
        <p:spPr>
          <a:xfrm>
            <a:off x="2011680" y="4305300"/>
            <a:ext cx="1800790" cy="1260000"/>
          </a:xfrm>
          <a:prstGeom prst="rect">
            <a:avLst/>
          </a:prstGeom>
        </p:spPr>
      </p:pic>
      <p:pic>
        <p:nvPicPr>
          <p:cNvPr id="50" name="图片 49"/>
          <p:cNvPicPr/>
          <p:nvPr/>
        </p:nvPicPr>
        <p:blipFill>
          <a:blip r:embed="rId26"/>
          <a:srcRect b="3586"/>
          <a:stretch>
            <a:fillRect/>
          </a:stretch>
        </p:blipFill>
        <p:spPr>
          <a:xfrm>
            <a:off x="3966210" y="4305300"/>
            <a:ext cx="2109293" cy="12600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7"/>
          <a:srcRect t="4661"/>
          <a:stretch>
            <a:fillRect/>
          </a:stretch>
        </p:blipFill>
        <p:spPr>
          <a:xfrm>
            <a:off x="7005955" y="4374515"/>
            <a:ext cx="2613004" cy="1260000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9618980" y="4447540"/>
            <a:ext cx="15119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 CU-DU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分离：集中控制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+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边缘转发，适应多样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5G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业务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062" grpId="0" animBg="1"/>
      <p:bldP spid="1063" grpId="0" animBg="1"/>
      <p:bldP spid="1069" grpId="0" animBg="1"/>
      <p:bldP spid="1062" grpId="1" animBg="1"/>
      <p:bldP spid="1063" grpId="1" animBg="1"/>
      <p:bldP spid="1069" grpId="1" animBg="1"/>
      <p:bldP spid="8" grpId="0"/>
      <p:bldP spid="8" grpId="1"/>
      <p:bldP spid="10" grpId="0" animBg="1"/>
      <p:bldP spid="11" grpId="0" animBg="1"/>
      <p:bldP spid="18" grpId="0" animBg="1"/>
      <p:bldP spid="20" grpId="0"/>
      <p:bldP spid="10" grpId="1" animBg="1"/>
      <p:bldP spid="11" grpId="1" animBg="1"/>
      <p:bldP spid="18" grpId="1" animBg="1"/>
      <p:bldP spid="20" grpId="1"/>
      <p:bldP spid="37" grpId="0" animBg="1"/>
      <p:bldP spid="38" grpId="0" animBg="1"/>
      <p:bldP spid="39" grpId="0" animBg="1"/>
      <p:bldP spid="41" grpId="0"/>
      <p:bldP spid="37" grpId="1" animBg="1"/>
      <p:bldP spid="38" grpId="1" animBg="1"/>
      <p:bldP spid="39" grpId="1" animBg="1"/>
      <p:bldP spid="41" grpId="1"/>
      <p:bldP spid="42" grpId="0" animBg="1"/>
      <p:bldP spid="43" grpId="0" animBg="1"/>
      <p:bldP spid="44" grpId="0" animBg="1"/>
      <p:bldP spid="45" grpId="0"/>
      <p:bldP spid="52" grpId="0"/>
      <p:bldP spid="42" grpId="1" animBg="1"/>
      <p:bldP spid="43" grpId="1" animBg="1"/>
      <p:bldP spid="44" grpId="1" animBg="1"/>
      <p:bldP spid="45" grpId="1"/>
      <p:bldP spid="5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0067"/>
            <a:ext cx="12192000" cy="762970"/>
          </a:xfrm>
          <a:prstGeom prst="rect">
            <a:avLst/>
          </a:prstGeom>
          <a:noFill/>
        </p:spPr>
        <p:txBody>
          <a:bodyPr wrap="square" lIns="216000" anchor="ctr" anchorCtr="0">
            <a:noAutofit/>
          </a:bodyPr>
          <a:lstStyle/>
          <a:p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600" b="1" spc="300" dirty="0">
                <a:solidFill>
                  <a:schemeClr val="bg1"/>
                </a:solidFill>
                <a:ea typeface="+mn-lt"/>
                <a:cs typeface="Times New Roman" panose="02020603050405020304" pitchFamily="18" charset="0"/>
              </a:rPr>
              <a:t>03 </a:t>
            </a:r>
            <a:r>
              <a:rPr lang="en-US" altLang="zh-CN" sz="3600" b="1" spc="300" dirty="0">
                <a:solidFill>
                  <a:schemeClr val="bg1"/>
                </a:solidFill>
                <a:latin typeface="+mn-ea"/>
              </a:rPr>
              <a:t>5G</a:t>
            </a: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en-US" altLang="zh-CN" sz="3600" b="1" spc="300" dirty="0">
                <a:solidFill>
                  <a:schemeClr val="bg1"/>
                </a:solidFill>
                <a:latin typeface="+mn-ea"/>
              </a:rPr>
              <a:t>Massive MIMO</a:t>
            </a:r>
            <a:endParaRPr lang="en-US" altLang="zh-CN" sz="3600" b="1" spc="3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9065" y="105952"/>
            <a:ext cx="483164" cy="489861"/>
            <a:chOff x="886602" y="418195"/>
            <a:chExt cx="1440000" cy="1440000"/>
          </a:xfrm>
          <a:solidFill>
            <a:schemeClr val="bg1">
              <a:alpha val="71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886602" y="418195"/>
              <a:ext cx="720000" cy="720000"/>
            </a:xfrm>
            <a:prstGeom prst="rect">
              <a:avLst/>
            </a:prstGeom>
            <a:grpFill/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246602" y="778195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50" y="106045"/>
            <a:ext cx="2356485" cy="53721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662305" y="1021715"/>
            <a:ext cx="10871200" cy="977265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332740" y="908050"/>
            <a:ext cx="11520000" cy="1209675"/>
          </a:xfrm>
          <a:prstGeom prst="rect">
            <a:avLst/>
          </a:prstGeom>
          <a:noFill/>
          <a:ln w="22225">
            <a:solidFill>
              <a:schemeClr val="accent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4189" y="1021624"/>
            <a:ext cx="11217275" cy="97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+mn-ea"/>
                <a:cs typeface="+mn-ea"/>
              </a:rPr>
              <a:t>Massive MIMO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是更大规模天线阵列的多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cs typeface="+mn-ea"/>
              </a:rPr>
              <a:t>天线形态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，天线通道数显著提升，与中射频处理单元一起集成为有源天线处理单元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cs typeface="+mn-ea"/>
              </a:rPr>
              <a:t>AAU</a:t>
            </a:r>
            <a:endParaRPr lang="en-US" altLang="zh-CN" sz="2400" dirty="0">
              <a:solidFill>
                <a:srgbClr val="C00000"/>
              </a:solidFill>
              <a:latin typeface="+mn-ea"/>
              <a:cs typeface="+mn-ea"/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32740" y="2277745"/>
            <a:ext cx="5580000" cy="30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6" name="图片 15"/>
          <p:cNvPicPr/>
          <p:nvPr/>
        </p:nvPicPr>
        <p:blipFill>
          <a:blip r:embed="rId3"/>
          <a:stretch>
            <a:fillRect/>
          </a:stretch>
        </p:blipFill>
        <p:spPr>
          <a:xfrm>
            <a:off x="6273165" y="2277745"/>
            <a:ext cx="5580000" cy="30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7" name="矩形 16"/>
          <p:cNvSpPr/>
          <p:nvPr/>
        </p:nvSpPr>
        <p:spPr>
          <a:xfrm>
            <a:off x="662305" y="5616575"/>
            <a:ext cx="10871200" cy="977265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32740" y="5502910"/>
            <a:ext cx="11520000" cy="1209675"/>
          </a:xfrm>
          <a:prstGeom prst="rect">
            <a:avLst/>
          </a:prstGeom>
          <a:noFill/>
          <a:ln w="22225">
            <a:solidFill>
              <a:schemeClr val="accent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84189" y="5616484"/>
            <a:ext cx="11217275" cy="97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+mn-ea"/>
                <a:cs typeface="+mn-ea"/>
              </a:rPr>
              <a:t>Massive MIMO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更大规模天线阵列可显著提升上行接受合并能力、下行波束成型能力、以及上行空分复用和下行空分复用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能力</a:t>
            </a:r>
            <a:endParaRPr lang="zh-CN" altLang="en-US" sz="2400" dirty="0">
              <a:solidFill>
                <a:schemeClr val="tx1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6" grpId="0"/>
      <p:bldP spid="48" grpId="1" animBg="1"/>
      <p:bldP spid="50" grpId="1" animBg="1"/>
      <p:bldP spid="6" grpId="1"/>
      <p:bldP spid="17" grpId="0" animBg="1"/>
      <p:bldP spid="18" grpId="0" animBg="1"/>
      <p:bldP spid="19" grpId="0"/>
      <p:bldP spid="17" grpId="1" animBg="1"/>
      <p:bldP spid="18" grpId="1" animBg="1"/>
      <p:bldP spid="1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0067"/>
            <a:ext cx="12192000" cy="762970"/>
          </a:xfrm>
          <a:prstGeom prst="rect">
            <a:avLst/>
          </a:prstGeom>
          <a:noFill/>
        </p:spPr>
        <p:txBody>
          <a:bodyPr wrap="square" lIns="216000" anchor="ctr" anchorCtr="0">
            <a:noAutofit/>
          </a:bodyPr>
          <a:lstStyle/>
          <a:p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600" b="1" spc="300" dirty="0">
                <a:solidFill>
                  <a:schemeClr val="bg1"/>
                </a:solidFill>
                <a:ea typeface="+mn-lt"/>
                <a:cs typeface="Times New Roman" panose="02020603050405020304" pitchFamily="18" charset="0"/>
              </a:rPr>
              <a:t>03 </a:t>
            </a:r>
            <a:r>
              <a:rPr lang="en-US" altLang="zh-CN" sz="3600" b="1" spc="300" dirty="0">
                <a:solidFill>
                  <a:schemeClr val="bg1"/>
                </a:solidFill>
                <a:latin typeface="+mn-ea"/>
              </a:rPr>
              <a:t>5G</a:t>
            </a: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上下行</a:t>
            </a: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解耦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9065" y="105952"/>
            <a:ext cx="483164" cy="489861"/>
            <a:chOff x="886602" y="418195"/>
            <a:chExt cx="1440000" cy="1440000"/>
          </a:xfrm>
          <a:solidFill>
            <a:schemeClr val="bg1">
              <a:alpha val="71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886602" y="418195"/>
              <a:ext cx="720000" cy="720000"/>
            </a:xfrm>
            <a:prstGeom prst="rect">
              <a:avLst/>
            </a:prstGeom>
            <a:grpFill/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246602" y="778195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50" y="106045"/>
            <a:ext cx="2356485" cy="537210"/>
          </a:xfrm>
          <a:prstGeom prst="rect">
            <a:avLst/>
          </a:prstGeom>
        </p:spPr>
      </p:pic>
      <p:sp>
        <p:nvSpPr>
          <p:cNvPr id="129" name="矩形 128"/>
          <p:cNvSpPr/>
          <p:nvPr/>
        </p:nvSpPr>
        <p:spPr>
          <a:xfrm>
            <a:off x="8016875" y="1401445"/>
            <a:ext cx="3912870" cy="4529455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rot="0">
            <a:off x="7799070" y="1497965"/>
            <a:ext cx="2641600" cy="524510"/>
            <a:chOff x="907954" y="5255022"/>
            <a:chExt cx="4799426" cy="524272"/>
          </a:xfrm>
        </p:grpSpPr>
        <p:sp>
          <p:nvSpPr>
            <p:cNvPr id="12" name="矩形 11"/>
            <p:cNvSpPr/>
            <p:nvPr/>
          </p:nvSpPr>
          <p:spPr>
            <a:xfrm>
              <a:off x="907954" y="5263436"/>
              <a:ext cx="4799426" cy="352504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dash"/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01404" y="5255022"/>
              <a:ext cx="4705976" cy="461436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5G </a:t>
              </a:r>
              <a:r>
                <a: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的上下行解耦</a:t>
              </a:r>
              <a:endParaRPr lang="zh-CN" altLang="en-US" sz="20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4" name="直角三角形 13"/>
            <p:cNvSpPr/>
            <p:nvPr/>
          </p:nvSpPr>
          <p:spPr>
            <a:xfrm flipH="1" flipV="1">
              <a:off x="908050" y="5611813"/>
              <a:ext cx="234950" cy="16748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8016240" y="1959610"/>
            <a:ext cx="3837940" cy="3971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下行仍主要在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3.5 GHz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频段承载，以保证大带宽和高速率；而上行则把低频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sub-3 GHz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频谱作为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NR SUL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（补充上行）来使用，将原本在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3.5 GHz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上承载的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NR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上行信道（如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PRACH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PUCCH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PUSCH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）迁移到覆盖更好的低频段，而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3.5 GHz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与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sub-3 GHz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SRS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仍分别保留在各自频段，用于测量和波束管理。这样一来，上行覆盖得到明显增强，特别是小区边缘用户的上行性能大幅改善，同时又不影响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3.5 GHz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下行的大容量优势。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" y="1401445"/>
            <a:ext cx="7386320" cy="45300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5" grpId="0"/>
      <p:bldP spid="129" grpId="1" animBg="1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0067"/>
            <a:ext cx="12192000" cy="762970"/>
          </a:xfrm>
          <a:prstGeom prst="rect">
            <a:avLst/>
          </a:prstGeom>
          <a:noFill/>
        </p:spPr>
        <p:txBody>
          <a:bodyPr wrap="square" lIns="216000" anchor="ctr" anchorCtr="0">
            <a:noAutofit/>
          </a:bodyPr>
          <a:lstStyle/>
          <a:p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600" b="1" spc="300" dirty="0">
                <a:solidFill>
                  <a:schemeClr val="bg1"/>
                </a:solidFill>
                <a:ea typeface="+mn-lt"/>
                <a:cs typeface="Times New Roman" panose="02020603050405020304" pitchFamily="18" charset="0"/>
              </a:rPr>
              <a:t>03 </a:t>
            </a:r>
            <a:r>
              <a:rPr lang="en-US" altLang="zh-CN" sz="3600" b="1" spc="300" dirty="0">
                <a:solidFill>
                  <a:schemeClr val="bg1"/>
                </a:solidFill>
                <a:latin typeface="+mn-ea"/>
              </a:rPr>
              <a:t>5G</a:t>
            </a: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en-US" altLang="zh-CN" sz="3600" b="1" spc="300" dirty="0">
                <a:solidFill>
                  <a:schemeClr val="bg1"/>
                </a:solidFill>
                <a:latin typeface="+mn-ea"/>
              </a:rPr>
              <a:t>DC</a:t>
            </a: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9065" y="105952"/>
            <a:ext cx="483164" cy="489861"/>
            <a:chOff x="886602" y="418195"/>
            <a:chExt cx="1440000" cy="1440000"/>
          </a:xfrm>
          <a:solidFill>
            <a:schemeClr val="bg1">
              <a:alpha val="71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886602" y="418195"/>
              <a:ext cx="720000" cy="720000"/>
            </a:xfrm>
            <a:prstGeom prst="rect">
              <a:avLst/>
            </a:prstGeom>
            <a:grpFill/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246602" y="778195"/>
              <a:ext cx="1080000" cy="10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50" y="106045"/>
            <a:ext cx="2356485" cy="537210"/>
          </a:xfrm>
          <a:prstGeom prst="rect">
            <a:avLst/>
          </a:prstGeom>
        </p:spPr>
      </p:pic>
      <p:grpSp>
        <p:nvGrpSpPr>
          <p:cNvPr id="59" name="组合 58"/>
          <p:cNvGrpSpPr/>
          <p:nvPr/>
        </p:nvGrpSpPr>
        <p:grpSpPr>
          <a:xfrm>
            <a:off x="636905" y="839470"/>
            <a:ext cx="10922635" cy="1421130"/>
            <a:chOff x="1003" y="1652"/>
            <a:chExt cx="17201" cy="2148"/>
          </a:xfrm>
        </p:grpSpPr>
        <p:sp>
          <p:nvSpPr>
            <p:cNvPr id="46" name="矩形: 圆角 2"/>
            <p:cNvSpPr/>
            <p:nvPr>
              <p:custDataLst>
                <p:tags r:id="rId2"/>
              </p:custDataLst>
            </p:nvPr>
          </p:nvSpPr>
          <p:spPr>
            <a:xfrm>
              <a:off x="1003" y="1652"/>
              <a:ext cx="17201" cy="2148"/>
            </a:xfrm>
            <a:prstGeom prst="roundRect">
              <a:avLst>
                <a:gd name="adj" fmla="val 4162"/>
              </a:avLst>
            </a:prstGeom>
            <a:solidFill>
              <a:schemeClr val="bg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>
              <p:custDataLst>
                <p:tags r:id="rId3"/>
              </p:custDataLst>
            </p:nvPr>
          </p:nvSpPr>
          <p:spPr>
            <a:xfrm>
              <a:off x="1091" y="1693"/>
              <a:ext cx="17011" cy="20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>
                <a:lnSpc>
                  <a:spcPct val="150000"/>
                </a:lnSpc>
              </a:pP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LTE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与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5G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联合组网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(Non-standalone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，简称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NSA)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，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5G 18B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支持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NSA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组网的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Option3/Option3X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，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LTE eNB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为主站，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NR gNB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为辅站。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5G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基站没有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S1-C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，信令面承载在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LTE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，用户面分流走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4G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（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MCG split bearer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）或者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5G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（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SCG split bearer</a:t>
              </a:r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）</a:t>
              </a:r>
              <a:endParaRPr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36905" y="4843780"/>
            <a:ext cx="10922635" cy="1859634"/>
            <a:chOff x="1003" y="1652"/>
            <a:chExt cx="17201" cy="2148"/>
          </a:xfrm>
        </p:grpSpPr>
        <p:sp>
          <p:nvSpPr>
            <p:cNvPr id="18" name="矩形: 圆角 2"/>
            <p:cNvSpPr/>
            <p:nvPr>
              <p:custDataLst>
                <p:tags r:id="rId4"/>
              </p:custDataLst>
            </p:nvPr>
          </p:nvSpPr>
          <p:spPr>
            <a:xfrm>
              <a:off x="1003" y="1652"/>
              <a:ext cx="17201" cy="2148"/>
            </a:xfrm>
            <a:prstGeom prst="roundRect">
              <a:avLst>
                <a:gd name="adj" fmla="val 4162"/>
              </a:avLst>
            </a:prstGeom>
            <a:solidFill>
              <a:schemeClr val="bg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>
              <p:custDataLst>
                <p:tags r:id="rId5"/>
              </p:custDataLst>
            </p:nvPr>
          </p:nvSpPr>
          <p:spPr>
            <a:xfrm>
              <a:off x="1091" y="1693"/>
              <a:ext cx="17011" cy="20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>
                <a:lnSpc>
                  <a:spcPct val="150000"/>
                </a:lnSpc>
              </a:pPr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4G-5G DC</a:t>
              </a:r>
              <a:r>
                <a: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是终端与</a:t>
              </a:r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4G</a:t>
              </a:r>
              <a:r>
                <a: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基站和</a:t>
              </a:r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5G</a:t>
              </a:r>
              <a:r>
                <a: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基站做双连接，数据在站间分流传输，能够满足以下需求：</a:t>
              </a:r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➤</a:t>
              </a:r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充分利用</a:t>
              </a:r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4G</a:t>
              </a:r>
              <a:r>
                <a: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网络覆盖好以及</a:t>
              </a:r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5G</a:t>
              </a:r>
              <a:r>
                <a: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频谱资源充裕的特点，能在现有</a:t>
              </a:r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4G</a:t>
              </a:r>
              <a:r>
                <a: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网络上快速叠加</a:t>
              </a:r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5G</a:t>
              </a:r>
              <a:r>
                <a: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，满足商用需求</a:t>
              </a:r>
              <a:endPara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➤</a:t>
              </a:r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能提升宏微组网在理想或非理想传输下用户的性能，满足提升用户峰值吞吐率的需求</a:t>
              </a:r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➤</a:t>
              </a:r>
              <a:r>
                <a:rPr lang="en-US" altLang="zh-CN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能避免宏微、微微间移动时导致的频繁切换及切换时的业务中断，满足提升用户体验的需求</a:t>
              </a:r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rcRect t="5711" b="4892"/>
          <a:stretch>
            <a:fillRect/>
          </a:stretch>
        </p:blipFill>
        <p:spPr>
          <a:xfrm>
            <a:off x="1593850" y="2413000"/>
            <a:ext cx="8999855" cy="2286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6565" y="1541780"/>
            <a:ext cx="11278870" cy="1762760"/>
          </a:xfrm>
          <a:prstGeom prst="roundRect">
            <a:avLst>
              <a:gd name="adj" fmla="val 0"/>
            </a:avLst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6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谢谢</a:t>
            </a:r>
            <a:endParaRPr lang="zh-CN" altLang="en-US" sz="6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-20068"/>
            <a:ext cx="12192000" cy="1232011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《计算机通信与网络》</a:t>
            </a: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课程报告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66845" y="3921760"/>
            <a:ext cx="4009390" cy="1325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5000"/>
              </a:lnSpc>
              <a:spcBef>
                <a:spcPts val="600"/>
              </a:spcBef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计算机本硕博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2301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  <a:spcBef>
                <a:spcPts val="600"/>
              </a:spcBef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学号：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U202315763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  <a:spcBef>
                <a:spcPts val="600"/>
              </a:spcBef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姓名：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王家乐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 flipV="1">
            <a:off x="-1" y="3603468"/>
            <a:ext cx="12191999" cy="104760"/>
          </a:xfrm>
          <a:prstGeom prst="rect">
            <a:avLst/>
          </a:prstGeom>
          <a:gradFill rotWithShape="0">
            <a:gsLst>
              <a:gs pos="0">
                <a:srgbClr val="A603AB"/>
              </a:gs>
              <a:gs pos="20000">
                <a:srgbClr val="EE3F17"/>
              </a:gs>
              <a:gs pos="88000">
                <a:srgbClr val="40B4C0"/>
              </a:gs>
              <a:gs pos="100000">
                <a:srgbClr val="004C97"/>
              </a:gs>
            </a:gsLst>
            <a:lin ang="0" scaled="1"/>
          </a:gradFill>
          <a:ln w="9525">
            <a:noFill/>
            <a:miter lim="800000"/>
          </a:ln>
        </p:spPr>
        <p:txBody>
          <a:bodyPr rot="10800000"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zh-CN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65" y="5454015"/>
            <a:ext cx="4547870" cy="1035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506.35,&quot;left&quot;:33.25,&quot;top&quot;:-55.65,&quot;width&quot;:900.3}"/>
</p:tagLst>
</file>

<file path=ppt/tags/tag10.xml><?xml version="1.0" encoding="utf-8"?>
<p:tagLst xmlns:p="http://schemas.openxmlformats.org/presentationml/2006/main">
  <p:tag name="KSO_WM_DIAGRAM_VIRTUALLY_FRAME" val="{&quot;height&quot;:506.35,&quot;left&quot;:33.25,&quot;top&quot;:-55.65,&quot;width&quot;:900.3}"/>
</p:tagLst>
</file>

<file path=ppt/tags/tag11.xml><?xml version="1.0" encoding="utf-8"?>
<p:tagLst xmlns:p="http://schemas.openxmlformats.org/presentationml/2006/main">
  <p:tag name="KSO_WM_DIAGRAM_VIRTUALLY_FRAME" val="{&quot;height&quot;:506.35,&quot;left&quot;:33.25,&quot;top&quot;:-55.65,&quot;width&quot;:900.3}"/>
</p:tagLst>
</file>

<file path=ppt/tags/tag12.xml><?xml version="1.0" encoding="utf-8"?>
<p:tagLst xmlns:p="http://schemas.openxmlformats.org/presentationml/2006/main">
  <p:tag name="KSO_WM_DIAGRAM_VIRTUALLY_FRAME" val="{&quot;height&quot;:437.65,&quot;left&quot;:147,&quot;top&quot;:77.7,&quot;width&quot;:783.3}"/>
</p:tagLst>
</file>

<file path=ppt/tags/tag13.xml><?xml version="1.0" encoding="utf-8"?>
<p:tagLst xmlns:p="http://schemas.openxmlformats.org/presentationml/2006/main">
  <p:tag name="KSO_WM_DIAGRAM_VIRTUALLY_FRAME" val="{&quot;height&quot;:437.65,&quot;left&quot;:147,&quot;top&quot;:77.7,&quot;width&quot;:783.3}"/>
</p:tagLst>
</file>

<file path=ppt/tags/tag14.xml><?xml version="1.0" encoding="utf-8"?>
<p:tagLst xmlns:p="http://schemas.openxmlformats.org/presentationml/2006/main">
  <p:tag name="KSO_WM_DIAGRAM_VIRTUALLY_FRAME" val="{&quot;height&quot;:437.65,&quot;left&quot;:147,&quot;top&quot;:77.7,&quot;width&quot;:783.3}"/>
</p:tagLst>
</file>

<file path=ppt/tags/tag15.xml><?xml version="1.0" encoding="utf-8"?>
<p:tagLst xmlns:p="http://schemas.openxmlformats.org/presentationml/2006/main">
  <p:tag name="KSO_WM_DIAGRAM_VIRTUALLY_FRAME" val="{&quot;height&quot;:437.65,&quot;left&quot;:147,&quot;top&quot;:77.7,&quot;width&quot;:783.3}"/>
</p:tagLst>
</file>

<file path=ppt/tags/tag16.xml><?xml version="1.0" encoding="utf-8"?>
<p:tagLst xmlns:p="http://schemas.openxmlformats.org/presentationml/2006/main">
  <p:tag name="KSO_WM_DIAGRAM_VIRTUALLY_FRAME" val="{&quot;height&quot;:437.65,&quot;left&quot;:147,&quot;top&quot;:77.7,&quot;width&quot;:783.3}"/>
</p:tagLst>
</file>

<file path=ppt/tags/tag17.xml><?xml version="1.0" encoding="utf-8"?>
<p:tagLst xmlns:p="http://schemas.openxmlformats.org/presentationml/2006/main">
  <p:tag name="KSO_WM_DIAGRAM_VIRTUALLY_FRAME" val="{&quot;height&quot;:437.65,&quot;left&quot;:147,&quot;top&quot;:77.7,&quot;width&quot;:783.3}"/>
</p:tagLst>
</file>

<file path=ppt/tags/tag18.xml><?xml version="1.0" encoding="utf-8"?>
<p:tagLst xmlns:p="http://schemas.openxmlformats.org/presentationml/2006/main">
  <p:tag name="KSO_WM_DIAGRAM_VIRTUALLY_FRAME" val="{&quot;height&quot;:437.65,&quot;left&quot;:147,&quot;top&quot;:77.7,&quot;width&quot;:783.3}"/>
</p:tagLst>
</file>

<file path=ppt/tags/tag19.xml><?xml version="1.0" encoding="utf-8"?>
<p:tagLst xmlns:p="http://schemas.openxmlformats.org/presentationml/2006/main">
  <p:tag name="KSO_WM_DIAGRAM_VIRTUALLY_FRAME" val="{&quot;height&quot;:437.65,&quot;left&quot;:147,&quot;top&quot;:77.7,&quot;width&quot;:783.3}"/>
</p:tagLst>
</file>

<file path=ppt/tags/tag2.xml><?xml version="1.0" encoding="utf-8"?>
<p:tagLst xmlns:p="http://schemas.openxmlformats.org/presentationml/2006/main">
  <p:tag name="KSO_WM_DIAGRAM_VIRTUALLY_FRAME" val="{&quot;height&quot;:506.35,&quot;left&quot;:33.25,&quot;top&quot;:-55.65,&quot;width&quot;:900.3}"/>
</p:tagLst>
</file>

<file path=ppt/tags/tag20.xml><?xml version="1.0" encoding="utf-8"?>
<p:tagLst xmlns:p="http://schemas.openxmlformats.org/presentationml/2006/main">
  <p:tag name="KSO_WM_DIAGRAM_VIRTUALLY_FRAME" val="{&quot;height&quot;:437.65,&quot;left&quot;:147,&quot;top&quot;:77.7,&quot;width&quot;:783.3}"/>
</p:tagLst>
</file>

<file path=ppt/tags/tag21.xml><?xml version="1.0" encoding="utf-8"?>
<p:tagLst xmlns:p="http://schemas.openxmlformats.org/presentationml/2006/main">
  <p:tag name="KSO_WM_DIAGRAM_VIRTUALLY_FRAME" val="{&quot;height&quot;:437.65,&quot;left&quot;:147,&quot;top&quot;:77.7,&quot;width&quot;:783.3}"/>
</p:tagLst>
</file>

<file path=ppt/tags/tag22.xml><?xml version="1.0" encoding="utf-8"?>
<p:tagLst xmlns:p="http://schemas.openxmlformats.org/presentationml/2006/main">
  <p:tag name="KSO_WM_DIAGRAM_VIRTUALLY_FRAME" val="{&quot;height&quot;:437.65,&quot;left&quot;:147,&quot;top&quot;:77.7,&quot;width&quot;:783.3}"/>
</p:tagLst>
</file>

<file path=ppt/tags/tag23.xml><?xml version="1.0" encoding="utf-8"?>
<p:tagLst xmlns:p="http://schemas.openxmlformats.org/presentationml/2006/main">
  <p:tag name="KSO_WM_DIAGRAM_VIRTUALLY_FRAME" val="{&quot;height&quot;:437.65,&quot;left&quot;:147,&quot;top&quot;:77.7,&quot;width&quot;:783.3}"/>
</p:tagLst>
</file>

<file path=ppt/tags/tag24.xml><?xml version="1.0" encoding="utf-8"?>
<p:tagLst xmlns:p="http://schemas.openxmlformats.org/presentationml/2006/main">
  <p:tag name="KSO_WM_DIAGRAM_VIRTUALLY_FRAME" val="{&quot;height&quot;:437.65,&quot;left&quot;:147,&quot;top&quot;:77.7,&quot;width&quot;:783.3}"/>
</p:tagLst>
</file>

<file path=ppt/tags/tag25.xml><?xml version="1.0" encoding="utf-8"?>
<p:tagLst xmlns:p="http://schemas.openxmlformats.org/presentationml/2006/main">
  <p:tag name="KSO_WM_DIAGRAM_VIRTUALLY_FRAME" val="{&quot;height&quot;:437.65,&quot;left&quot;:147,&quot;top&quot;:77.7,&quot;width&quot;:783.3}"/>
</p:tagLst>
</file>

<file path=ppt/tags/tag26.xml><?xml version="1.0" encoding="utf-8"?>
<p:tagLst xmlns:p="http://schemas.openxmlformats.org/presentationml/2006/main">
  <p:tag name="KSO_WM_DIAGRAM_VIRTUALLY_FRAME" val="{&quot;height&quot;:437.65,&quot;left&quot;:147,&quot;top&quot;:77.7,&quot;width&quot;:783.3}"/>
</p:tagLst>
</file>

<file path=ppt/tags/tag27.xml><?xml version="1.0" encoding="utf-8"?>
<p:tagLst xmlns:p="http://schemas.openxmlformats.org/presentationml/2006/main">
  <p:tag name="KSO_WM_DIAGRAM_VIRTUALLY_FRAME" val="{&quot;height&quot;:437.65,&quot;left&quot;:147,&quot;top&quot;:77.7,&quot;width&quot;:783.3}"/>
</p:tagLst>
</file>

<file path=ppt/tags/tag28.xml><?xml version="1.0" encoding="utf-8"?>
<p:tagLst xmlns:p="http://schemas.openxmlformats.org/presentationml/2006/main">
  <p:tag name="KSO_WM_DIAGRAM_VIRTUALLY_FRAME" val="{&quot;height&quot;:437.65,&quot;left&quot;:147,&quot;top&quot;:77.7,&quot;width&quot;:783.3}"/>
</p:tagLst>
</file>

<file path=ppt/tags/tag29.xml><?xml version="1.0" encoding="utf-8"?>
<p:tagLst xmlns:p="http://schemas.openxmlformats.org/presentationml/2006/main">
  <p:tag name="KSO_WM_DIAGRAM_VIRTUALLY_FRAME" val="{&quot;height&quot;:437.65,&quot;left&quot;:147,&quot;top&quot;:77.7,&quot;width&quot;:783.3}"/>
</p:tagLst>
</file>

<file path=ppt/tags/tag3.xml><?xml version="1.0" encoding="utf-8"?>
<p:tagLst xmlns:p="http://schemas.openxmlformats.org/presentationml/2006/main">
  <p:tag name="KSO_WM_DIAGRAM_VIRTUALLY_FRAME" val="{&quot;height&quot;:506.35,&quot;left&quot;:33.25,&quot;top&quot;:-55.65,&quot;width&quot;:900.3}"/>
</p:tagLst>
</file>

<file path=ppt/tags/tag30.xml><?xml version="1.0" encoding="utf-8"?>
<p:tagLst xmlns:p="http://schemas.openxmlformats.org/presentationml/2006/main">
  <p:tag name="KSO_WM_DIAGRAM_VIRTUALLY_FRAME" val="{&quot;height&quot;:437.65,&quot;left&quot;:147,&quot;top&quot;:77.7,&quot;width&quot;:783.3}"/>
</p:tagLst>
</file>

<file path=ppt/tags/tag31.xml><?xml version="1.0" encoding="utf-8"?>
<p:tagLst xmlns:p="http://schemas.openxmlformats.org/presentationml/2006/main">
  <p:tag name="KSO_WM_DIAGRAM_VIRTUALLY_FRAME" val="{&quot;height&quot;:437.65,&quot;left&quot;:147,&quot;top&quot;:77.7,&quot;width&quot;:783.3}"/>
</p:tagLst>
</file>

<file path=ppt/tags/tag32.xml><?xml version="1.0" encoding="utf-8"?>
<p:tagLst xmlns:p="http://schemas.openxmlformats.org/presentationml/2006/main">
  <p:tag name="KSO_WM_DIAGRAM_VIRTUALLY_FRAME" val="{&quot;height&quot;:254.65,&quot;left&quot;:59.7,&quot;top&quot;:249.35,&quot;width&quot;:858.4}"/>
</p:tagLst>
</file>

<file path=ppt/tags/tag33.xml><?xml version="1.0" encoding="utf-8"?>
<p:tagLst xmlns:p="http://schemas.openxmlformats.org/presentationml/2006/main">
  <p:tag name="KSO_WM_DIAGRAM_VIRTUALLY_FRAME" val="{&quot;height&quot;:475.97212598425193,&quot;left&quot;:60.83330708661417,&quot;top&quot;:70.3,&quot;width&quot;:838.3666929133858}"/>
</p:tagLst>
</file>

<file path=ppt/tags/tag34.xml><?xml version="1.0" encoding="utf-8"?>
<p:tagLst xmlns:p="http://schemas.openxmlformats.org/presentationml/2006/main">
  <p:tag name="KSO_WM_DIAGRAM_VIRTUALLY_FRAME" val="{&quot;height&quot;:254.65,&quot;left&quot;:59.7,&quot;top&quot;:249.35,&quot;width&quot;:858.4}"/>
</p:tagLst>
</file>

<file path=ppt/tags/tag35.xml><?xml version="1.0" encoding="utf-8"?>
<p:tagLst xmlns:p="http://schemas.openxmlformats.org/presentationml/2006/main">
  <p:tag name="KSO_WM_DIAGRAM_VIRTUALLY_FRAME" val="{&quot;height&quot;:475.97212598425193,&quot;left&quot;:60.83330708661417,&quot;top&quot;:70.3,&quot;width&quot;:838.3666929133858}"/>
</p:tagLst>
</file>

<file path=ppt/tags/tag4.xml><?xml version="1.0" encoding="utf-8"?>
<p:tagLst xmlns:p="http://schemas.openxmlformats.org/presentationml/2006/main">
  <p:tag name="KSO_WM_DIAGRAM_VIRTUALLY_FRAME" val="{&quot;height&quot;:506.35,&quot;left&quot;:33.25,&quot;top&quot;:-55.65,&quot;width&quot;:900.3}"/>
</p:tagLst>
</file>

<file path=ppt/tags/tag5.xml><?xml version="1.0" encoding="utf-8"?>
<p:tagLst xmlns:p="http://schemas.openxmlformats.org/presentationml/2006/main">
  <p:tag name="KSO_WM_DIAGRAM_VIRTUALLY_FRAME" val="{&quot;height&quot;:506.35,&quot;left&quot;:33.25,&quot;top&quot;:-55.65,&quot;width&quot;:900.3}"/>
</p:tagLst>
</file>

<file path=ppt/tags/tag6.xml><?xml version="1.0" encoding="utf-8"?>
<p:tagLst xmlns:p="http://schemas.openxmlformats.org/presentationml/2006/main">
  <p:tag name="KSO_WM_DIAGRAM_VIRTUALLY_FRAME" val="{&quot;height&quot;:506.35,&quot;left&quot;:33.25,&quot;top&quot;:-55.65,&quot;width&quot;:900.3}"/>
</p:tagLst>
</file>

<file path=ppt/tags/tag7.xml><?xml version="1.0" encoding="utf-8"?>
<p:tagLst xmlns:p="http://schemas.openxmlformats.org/presentationml/2006/main">
  <p:tag name="KSO_WM_DIAGRAM_VIRTUALLY_FRAME" val="{&quot;height&quot;:506.35,&quot;left&quot;:33.25,&quot;top&quot;:-55.65,&quot;width&quot;:900.3}"/>
</p:tagLst>
</file>

<file path=ppt/tags/tag8.xml><?xml version="1.0" encoding="utf-8"?>
<p:tagLst xmlns:p="http://schemas.openxmlformats.org/presentationml/2006/main">
  <p:tag name="KSO_WM_DIAGRAM_VIRTUALLY_FRAME" val="{&quot;height&quot;:506.35,&quot;left&quot;:33.25,&quot;top&quot;:-55.65,&quot;width&quot;:900.3}"/>
</p:tagLst>
</file>

<file path=ppt/tags/tag9.xml><?xml version="1.0" encoding="utf-8"?>
<p:tagLst xmlns:p="http://schemas.openxmlformats.org/presentationml/2006/main">
  <p:tag name="KSO_WM_DIAGRAM_VIRTUALLY_FRAME" val="{&quot;height&quot;:506.35,&quot;left&quot;:33.25,&quot;top&quot;:-55.65,&quot;width&quot;:900.3}"/>
</p:tagLst>
</file>

<file path=ppt/theme/theme1.xml><?xml version="1.0" encoding="utf-8"?>
<a:theme xmlns:a="http://schemas.openxmlformats.org/drawingml/2006/main" name="Office 主题​​">
  <a:themeElements>
    <a:clrScheme name="自定义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A9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A9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1956</Words>
  <Application>WPS 演示</Application>
  <PresentationFormat>宽屏</PresentationFormat>
  <Paragraphs>113</Paragraphs>
  <Slides>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Times New Roman</vt:lpstr>
      <vt:lpstr>Impact</vt:lpstr>
      <vt:lpstr>Calibri</vt:lpstr>
      <vt:lpstr>黑体</vt:lpstr>
      <vt:lpstr>Roboto Bold</vt:lpstr>
      <vt:lpstr>思源黑体 CN Bold</vt:lpstr>
      <vt:lpstr>Roboto</vt:lpstr>
      <vt:lpstr>等线</vt:lpstr>
      <vt:lpstr>OPPOSans L</vt:lpstr>
      <vt:lpstr>OPPOSans B</vt:lpstr>
      <vt:lpstr>Source Han Sans CN Light</vt:lpstr>
      <vt:lpstr>Source Han Sans CN Regular</vt:lpstr>
      <vt:lpstr>Verdana</vt:lpstr>
      <vt:lpstr>Arial Unicode MS</vt:lpstr>
      <vt:lpstr>等线 Light</vt:lpstr>
      <vt:lpstr>Roboto</vt:lpstr>
      <vt:lpstr>Yu Gothic UI</vt:lpstr>
      <vt:lpstr>演示流云楷</vt:lpstr>
      <vt:lpstr>华文仿宋</vt:lpstr>
      <vt:lpstr>华文细黑</vt:lpstr>
      <vt:lpstr>方正仿宋_GB2312</vt:lpstr>
      <vt:lpstr>华文行楷</vt:lpstr>
      <vt:lpstr>华文中宋</vt:lpstr>
      <vt:lpstr>微软雅黑 Light</vt:lpstr>
      <vt:lpstr>汉仪颜楷简</vt:lpstr>
      <vt:lpstr>Maple Mono NF CN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fx w</dc:creator>
  <cp:lastModifiedBy>王家乐</cp:lastModifiedBy>
  <cp:revision>161</cp:revision>
  <dcterms:created xsi:type="dcterms:W3CDTF">2025-02-02T08:31:00Z</dcterms:created>
  <dcterms:modified xsi:type="dcterms:W3CDTF">2025-12-01T08:05:28Z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3891D9AB77304FBD9E02EB6E3A72EF63_12</vt:lpwstr>
  </property>
  <property fmtid="{D5CDD505-2E9C-101B-9397-08002B2CF9AE}" pid="3" name="KSOProductBuildVer">
    <vt:lpwstr>2052-12.1.0.21541</vt:lpwstr>
  </property>
</Properties>
</file>